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2" r:id="rId3"/>
    <p:sldId id="279" r:id="rId4"/>
    <p:sldId id="257" r:id="rId5"/>
    <p:sldId id="269" r:id="rId6"/>
    <p:sldId id="271" r:id="rId7"/>
    <p:sldId id="270" r:id="rId8"/>
    <p:sldId id="281" r:id="rId9"/>
    <p:sldId id="282" r:id="rId10"/>
    <p:sldId id="284" r:id="rId11"/>
    <p:sldId id="283" r:id="rId12"/>
    <p:sldId id="277" r:id="rId13"/>
    <p:sldId id="285" r:id="rId14"/>
    <p:sldId id="478" r:id="rId15"/>
    <p:sldId id="276" r:id="rId16"/>
    <p:sldId id="278" r:id="rId17"/>
    <p:sldId id="481" r:id="rId18"/>
    <p:sldId id="482" r:id="rId19"/>
    <p:sldId id="479" r:id="rId20"/>
    <p:sldId id="261" r:id="rId21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2" autoAdjust="0"/>
  </p:normalViewPr>
  <p:slideViewPr>
    <p:cSldViewPr>
      <p:cViewPr varScale="1">
        <p:scale>
          <a:sx n="70" d="100"/>
          <a:sy n="70" d="100"/>
        </p:scale>
        <p:origin x="9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2022/5/30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2022/5/30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8D7D0D-7588-4180-A9FA-13354D9FA7E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96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簡報注意事項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請安排計畫主持人及</a:t>
            </a:r>
            <a:r>
              <a:rPr lang="zh-TW" altLang="en-US" u="sng" kern="100" dirty="0">
                <a:latin typeface="Times New Roman"/>
                <a:ea typeface="標楷體"/>
              </a:rPr>
              <a:t>所規劃新創公司關鍵人力</a:t>
            </a:r>
            <a:r>
              <a:rPr lang="zh-TW" altLang="en-US" kern="100" dirty="0">
                <a:latin typeface="Times New Roman"/>
                <a:ea typeface="標楷體"/>
              </a:rPr>
              <a:t>進行簡報。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簡報標題及重點處請加粗，每張簡報內容盡量以圖表配合說明，請摘要重點敘述說明。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簡報內容重點：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簡報時間為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故如何開展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之商業模式與資源布局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POB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規劃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為審查重點，請勿僅以技術開發思維撰擬審查簡報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行銷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568952" cy="4525963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行銷規劃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（通路規劃、定價策略、國際布局等）</a:t>
            </a:r>
            <a:endParaRPr lang="en-US" altLang="zh-TW" sz="28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智財規劃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（智財布局策略，如國內、外專利布局規劃等）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3835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募資方案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財務預估與規劃</a:t>
            </a:r>
            <a:endParaRPr lang="en-US" altLang="zh-TW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資金需求評估</a:t>
            </a:r>
            <a:endParaRPr lang="en-US" altLang="zh-TW" kern="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募資規劃</a:t>
            </a:r>
            <a:endParaRPr lang="en-US" altLang="zh-TW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成立時預計團隊現金出資額度</a:t>
            </a:r>
            <a:endParaRPr lang="en-US" altLang="zh-TW" sz="32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後續</a:t>
            </a:r>
            <a:r>
              <a:rPr lang="zh-TW" altLang="zh-TW" sz="3200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資金之來源規劃，如自有資金投入、貸款、私募、公開發行等，且應列出時程規劃</a:t>
            </a:r>
            <a:r>
              <a:rPr lang="zh-TW" altLang="en-US" sz="3200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</a:t>
            </a:r>
            <a:r>
              <a:rPr lang="zh-TW" altLang="en-US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外部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投資對象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3097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9456" y="1479208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於計畫執行時分項工作內容及投入比例，請佐以圖表方式說明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計畫架構</a:t>
            </a:r>
            <a:endParaRPr lang="zh-TW" altLang="en-US" b="1" i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4" name="Text Box 229">
            <a:extLst>
              <a:ext uri="{FF2B5EF4-FFF2-40B4-BE49-F238E27FC236}">
                <a16:creationId xmlns:a16="http://schemas.microsoft.com/office/drawing/2014/main" id="{D1B60E8C-D33E-4A70-9181-5C41C7CF6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421" y="4217374"/>
            <a:ext cx="12573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kumimoji="0" lang="zh-TW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D9E5BF8D-5E0D-469A-8C60-564FFDDA343C}"/>
              </a:ext>
            </a:extLst>
          </p:cNvPr>
          <p:cNvGrpSpPr/>
          <p:nvPr/>
        </p:nvGrpSpPr>
        <p:grpSpPr>
          <a:xfrm>
            <a:off x="2635720" y="3068960"/>
            <a:ext cx="4312544" cy="3239765"/>
            <a:chOff x="1817688" y="463550"/>
            <a:chExt cx="3675062" cy="2408238"/>
          </a:xfrm>
        </p:grpSpPr>
        <p:sp>
          <p:nvSpPr>
            <p:cNvPr id="76" name="Text Box 230">
              <a:extLst>
                <a:ext uri="{FF2B5EF4-FFF2-40B4-BE49-F238E27FC236}">
                  <a16:creationId xmlns:a16="http://schemas.microsoft.com/office/drawing/2014/main" id="{E740F2E7-6E32-4438-BFF6-3A68B0C37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69215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231">
              <a:extLst>
                <a:ext uri="{FF2B5EF4-FFF2-40B4-BE49-F238E27FC236}">
                  <a16:creationId xmlns:a16="http://schemas.microsoft.com/office/drawing/2014/main" id="{9C8F5841-0A6A-4E81-BCDC-89C785555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27000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B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232">
              <a:extLst>
                <a:ext uri="{FF2B5EF4-FFF2-40B4-BE49-F238E27FC236}">
                  <a16:creationId xmlns:a16="http://schemas.microsoft.com/office/drawing/2014/main" id="{590E573D-09FC-4C1F-A0DF-EC359418E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854200"/>
              <a:ext cx="1028700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新創公司規劃</a:t>
              </a: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endParaRPr kumimoji="0" lang="en-US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9" name="Line 233">
              <a:extLst>
                <a:ext uri="{FF2B5EF4-FFF2-40B4-BE49-F238E27FC236}">
                  <a16:creationId xmlns:a16="http://schemas.microsoft.com/office/drawing/2014/main" id="{A3301EB0-06BF-44E6-A0B0-0B066A37DC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17688" y="1384300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0" name="AutoShape 234">
              <a:extLst>
                <a:ext uri="{FF2B5EF4-FFF2-40B4-BE49-F238E27FC236}">
                  <a16:creationId xmlns:a16="http://schemas.microsoft.com/office/drawing/2014/main" id="{B83F7DF5-AF84-46B5-B4F3-B51650EB6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38" y="798830"/>
              <a:ext cx="114300" cy="1259840"/>
            </a:xfrm>
            <a:prstGeom prst="leftBracket">
              <a:avLst>
                <a:gd name="adj" fmla="val 9185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1" name="Text Box 235">
              <a:extLst>
                <a:ext uri="{FF2B5EF4-FFF2-40B4-BE49-F238E27FC236}">
                  <a16:creationId xmlns:a16="http://schemas.microsoft.com/office/drawing/2014/main" id="{27918955-427B-4346-B126-2DE8F5014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91281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237">
              <a:extLst>
                <a:ext uri="{FF2B5EF4-FFF2-40B4-BE49-F238E27FC236}">
                  <a16:creationId xmlns:a16="http://schemas.microsoft.com/office/drawing/2014/main" id="{E58F7B83-0F64-4A17-84E7-ED3326927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4635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Text Box 238">
              <a:extLst>
                <a:ext uri="{FF2B5EF4-FFF2-40B4-BE49-F238E27FC236}">
                  <a16:creationId xmlns:a16="http://schemas.microsoft.com/office/drawing/2014/main" id="{C253F74B-22CE-4606-BA82-32D017EDB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9388" y="998538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Text Box 239">
              <a:extLst>
                <a:ext uri="{FF2B5EF4-FFF2-40B4-BE49-F238E27FC236}">
                  <a16:creationId xmlns:a16="http://schemas.microsoft.com/office/drawing/2014/main" id="{B1352741-0A20-448D-9B2B-2499EFBE0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038" y="16192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240">
              <a:extLst>
                <a:ext uri="{FF2B5EF4-FFF2-40B4-BE49-F238E27FC236}">
                  <a16:creationId xmlns:a16="http://schemas.microsoft.com/office/drawing/2014/main" id="{21626258-4758-4527-BC82-9583E6B50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2193925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243">
              <a:extLst>
                <a:ext uri="{FF2B5EF4-FFF2-40B4-BE49-F238E27FC236}">
                  <a16:creationId xmlns:a16="http://schemas.microsoft.com/office/drawing/2014/main" id="{E883ABA6-BE1E-4D7D-A809-4BD75374B0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1913" y="673100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244">
              <a:extLst>
                <a:ext uri="{FF2B5EF4-FFF2-40B4-BE49-F238E27FC236}">
                  <a16:creationId xmlns:a16="http://schemas.microsoft.com/office/drawing/2014/main" id="{78E3786F-6EF1-4AAC-8031-47CDA488C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575" y="147796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Text Box 245">
              <a:extLst>
                <a:ext uri="{FF2B5EF4-FFF2-40B4-BE49-F238E27FC236}">
                  <a16:creationId xmlns:a16="http://schemas.microsoft.com/office/drawing/2014/main" id="{B0F3BF73-7FC4-4411-A6AB-64B418F76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225" y="2309813"/>
              <a:ext cx="16002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Text Box 246">
              <a:extLst>
                <a:ext uri="{FF2B5EF4-FFF2-40B4-BE49-F238E27FC236}">
                  <a16:creationId xmlns:a16="http://schemas.microsoft.com/office/drawing/2014/main" id="{49C8BBD7-14B1-4803-9CEA-3F375C646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12271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0" name="群組 89">
              <a:extLst>
                <a:ext uri="{FF2B5EF4-FFF2-40B4-BE49-F238E27FC236}">
                  <a16:creationId xmlns:a16="http://schemas.microsoft.com/office/drawing/2014/main" id="{FD1B1453-2A52-45D2-8785-41166FF64147}"/>
                </a:ext>
              </a:extLst>
            </p:cNvPr>
            <p:cNvGrpSpPr/>
            <p:nvPr/>
          </p:nvGrpSpPr>
          <p:grpSpPr>
            <a:xfrm>
              <a:off x="3215005" y="577850"/>
              <a:ext cx="788670" cy="1711325"/>
              <a:chOff x="3886200" y="3159760"/>
              <a:chExt cx="788670" cy="1711325"/>
            </a:xfrm>
          </p:grpSpPr>
          <p:cxnSp>
            <p:nvCxnSpPr>
              <p:cNvPr id="92" name="Line 236">
                <a:extLst>
                  <a:ext uri="{FF2B5EF4-FFF2-40B4-BE49-F238E27FC236}">
                    <a16:creationId xmlns:a16="http://schemas.microsoft.com/office/drawing/2014/main" id="{F8E3DB34-433A-43CD-BB66-91C17F8D79B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3395345"/>
                <a:ext cx="114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3" name="AutoShape 241">
                <a:extLst>
                  <a:ext uri="{FF2B5EF4-FFF2-40B4-BE49-F238E27FC236}">
                    <a16:creationId xmlns:a16="http://schemas.microsoft.com/office/drawing/2014/main" id="{5E509EA4-FF1C-4728-95C0-37D783DDFF8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86200" y="3159760"/>
                <a:ext cx="774065" cy="2355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AutoShape 242">
                <a:extLst>
                  <a:ext uri="{FF2B5EF4-FFF2-40B4-BE49-F238E27FC236}">
                    <a16:creationId xmlns:a16="http://schemas.microsoft.com/office/drawing/2014/main" id="{C48BB36D-943D-415F-BB85-90B493977E7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>
                <a:off x="3886200" y="3395345"/>
                <a:ext cx="774065" cy="2990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5" name="AutoShape 247">
                <a:extLst>
                  <a:ext uri="{FF2B5EF4-FFF2-40B4-BE49-F238E27FC236}">
                    <a16:creationId xmlns:a16="http://schemas.microsoft.com/office/drawing/2014/main" id="{6544C7CA-979D-48A5-957D-0E30B51002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886200" y="4336415"/>
                <a:ext cx="788670" cy="178435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6" name="AutoShape 248">
                <a:extLst>
                  <a:ext uri="{FF2B5EF4-FFF2-40B4-BE49-F238E27FC236}">
                    <a16:creationId xmlns:a16="http://schemas.microsoft.com/office/drawing/2014/main" id="{755B99FF-2783-43BB-805B-783F7B99C5D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4515485"/>
                <a:ext cx="788670" cy="35560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1" name="Text Box 249">
              <a:extLst>
                <a:ext uri="{FF2B5EF4-FFF2-40B4-BE49-F238E27FC236}">
                  <a16:creationId xmlns:a16="http://schemas.microsoft.com/office/drawing/2014/main" id="{88C849DD-3E92-463E-99CC-515DB7728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2550" y="18113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" name="Text Box 246">
            <a:extLst>
              <a:ext uri="{FF2B5EF4-FFF2-40B4-BE49-F238E27FC236}">
                <a16:creationId xmlns:a16="http://schemas.microsoft.com/office/drawing/2014/main" id="{AEB14D81-E81B-4FF9-8FE3-E34250CAC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017" y="5730861"/>
            <a:ext cx="1877773" cy="6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0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權重：</a:t>
            </a: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  <a:endParaRPr kumimoji="0" lang="en-US" altLang="zh-TW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執行單位：</a:t>
            </a: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85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4EB70F-0024-4B9E-B3F4-67F6023B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計畫工作項目與時程</a:t>
            </a:r>
          </a:p>
        </p:txBody>
      </p:sp>
      <p:sp>
        <p:nvSpPr>
          <p:cNvPr id="4" name="投影片編號版面配置區 1">
            <a:extLst>
              <a:ext uri="{FF2B5EF4-FFF2-40B4-BE49-F238E27FC236}">
                <a16:creationId xmlns:a16="http://schemas.microsoft.com/office/drawing/2014/main" id="{6AFA9020-7F74-4072-8C0D-EF660822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752726" cy="365125"/>
          </a:xfrm>
        </p:spPr>
        <p:txBody>
          <a:bodyPr/>
          <a:lstStyle/>
          <a:p>
            <a:pPr rtl="0"/>
            <a:fld id="{401CF334-2D5C-4859-84A6-CA7E6E43FAEB}" type="slidenum">
              <a:rPr lang="en-US" altLang="zh-TW" smtClean="0"/>
              <a:t>13</a:t>
            </a:fld>
            <a:endParaRPr lang="zh-TW" altLang="en-US" dirty="0"/>
          </a:p>
        </p:txBody>
      </p:sp>
      <p:sp>
        <p:nvSpPr>
          <p:cNvPr id="6" name="文字版面配置區 2">
            <a:extLst>
              <a:ext uri="{FF2B5EF4-FFF2-40B4-BE49-F238E27FC236}">
                <a16:creationId xmlns:a16="http://schemas.microsoft.com/office/drawing/2014/main" id="{280A3DD8-D908-479C-8C38-7BA9F286DBA6}"/>
              </a:ext>
            </a:extLst>
          </p:cNvPr>
          <p:cNvSpPr txBox="1">
            <a:spLocks/>
          </p:cNvSpPr>
          <p:nvPr/>
        </p:nvSpPr>
        <p:spPr bwMode="auto">
          <a:xfrm>
            <a:off x="417248" y="1166018"/>
            <a:ext cx="82295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預期開發之工作項目與時程，請以分別以技術及商業化指標方式呈現：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技術商品化查核點：以產品量產前所設定客戶驗收需求之規格為主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新創事業查核點：商業營運驗證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(POB)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為主，如公司成立、技轉簽約、關鍵人力、客戶端投產測試、小批量訂單取得、客戶端採購意向書、募資規劃等。</a:t>
            </a:r>
          </a:p>
        </p:txBody>
      </p:sp>
    </p:spTree>
    <p:extLst>
      <p:ext uri="{BB962C8B-B14F-4D97-AF65-F5344CB8AC3E}">
        <p14:creationId xmlns:p14="http://schemas.microsoft.com/office/powerpoint/2010/main" val="556190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2646926-2A7A-472F-B463-FD0C3470A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36373"/>
              </p:ext>
            </p:extLst>
          </p:nvPr>
        </p:nvGraphicFramePr>
        <p:xfrm>
          <a:off x="251520" y="1206532"/>
          <a:ext cx="8640960" cy="52468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3241">
                  <a:extLst>
                    <a:ext uri="{9D8B030D-6E8A-4147-A177-3AD203B41FA5}">
                      <a16:colId xmlns:a16="http://schemas.microsoft.com/office/drawing/2014/main" val="1016404206"/>
                    </a:ext>
                  </a:extLst>
                </a:gridCol>
                <a:gridCol w="1841516">
                  <a:extLst>
                    <a:ext uri="{9D8B030D-6E8A-4147-A177-3AD203B41FA5}">
                      <a16:colId xmlns:a16="http://schemas.microsoft.com/office/drawing/2014/main" val="1441380262"/>
                    </a:ext>
                  </a:extLst>
                </a:gridCol>
                <a:gridCol w="5666203">
                  <a:extLst>
                    <a:ext uri="{9D8B030D-6E8A-4147-A177-3AD203B41FA5}">
                      <a16:colId xmlns:a16="http://schemas.microsoft.com/office/drawing/2014/main" val="726123659"/>
                    </a:ext>
                  </a:extLst>
                </a:gridCol>
              </a:tblGrid>
              <a:tr h="6640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計畫分項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預定完成時間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查核點內容</a:t>
                      </a:r>
                    </a:p>
                    <a:p>
                      <a:pPr algn="ctr"/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（技術指標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產品規格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品質指標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量化指標）</a:t>
                      </a:r>
                      <a:endParaRPr lang="zh-TW" altLang="en-US" sz="18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01190"/>
                  </a:ext>
                </a:extLst>
              </a:tr>
              <a:tr h="3794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A.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技術商品化查核點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378085"/>
                  </a:ext>
                </a:extLst>
              </a:tr>
              <a:tr h="389283">
                <a:tc v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368316"/>
                  </a:ext>
                </a:extLst>
              </a:tr>
              <a:tr h="389283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第三季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15962"/>
                  </a:ext>
                </a:extLst>
              </a:tr>
              <a:tr h="389283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第四季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357402"/>
                  </a:ext>
                </a:extLst>
              </a:tr>
              <a:tr h="3794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B.</a:t>
                      </a:r>
                    </a:p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技術商品化查核點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409598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387242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第三季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5025487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第四季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535655"/>
                  </a:ext>
                </a:extLst>
              </a:tr>
              <a:tr h="3794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C.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新創事業查核點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1310312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1852832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第三季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0214953"/>
                  </a:ext>
                </a:extLst>
              </a:tr>
              <a:tr h="37944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第四季</a:t>
                      </a:r>
                      <a:endParaRPr lang="zh-TW" alt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0546441"/>
                  </a:ext>
                </a:extLst>
              </a:tr>
            </a:tbl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5D5154FD-1E98-40DB-9D4C-F1D59E494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計畫工作項目與時程</a:t>
            </a:r>
          </a:p>
        </p:txBody>
      </p:sp>
    </p:spTree>
    <p:extLst>
      <p:ext uri="{BB962C8B-B14F-4D97-AF65-F5344CB8AC3E}">
        <p14:creationId xmlns:p14="http://schemas.microsoft.com/office/powerpoint/2010/main" val="3728338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經費規劃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29622"/>
              </p:ext>
            </p:extLst>
          </p:nvPr>
        </p:nvGraphicFramePr>
        <p:xfrm>
          <a:off x="457200" y="1124744"/>
          <a:ext cx="8229600" cy="5285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會計科目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補助款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自籌款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共同執行單位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人事費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）研發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專案人員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）顧問費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旅運費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材料費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設備使用費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維護費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業務費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）技術移轉費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）委託研究、國際合作費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）其他業務費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管理費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開發總經費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廠商自籌款佔補助款百分比</a:t>
                      </a: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XX%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541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技術作價作業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 dirty="0">
                <a:latin typeface="Times New Roman"/>
                <a:ea typeface="標楷體"/>
              </a:rPr>
              <a:t>新創團隊與學校間協議完成校內技術作價條件之相關規劃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 dirty="0">
                <a:latin typeface="Times New Roman"/>
                <a:ea typeface="標楷體"/>
              </a:rPr>
              <a:t>應依價創</a:t>
            </a:r>
            <a:r>
              <a:rPr lang="en-US" altLang="zh-TW" sz="2800" kern="100" dirty="0">
                <a:latin typeface="Times New Roman"/>
                <a:ea typeface="標楷體"/>
              </a:rPr>
              <a:t>2.0</a:t>
            </a:r>
            <a:r>
              <a:rPr lang="zh-TW" altLang="en-US" sz="2800" kern="100" dirty="0">
                <a:latin typeface="Times New Roman"/>
                <a:ea typeface="標楷體"/>
              </a:rPr>
              <a:t>計畫技術作價規範辦理，如因應公司發展策略而價創</a:t>
            </a:r>
            <a:r>
              <a:rPr lang="en-US" altLang="zh-TW" sz="2800" kern="100" dirty="0">
                <a:latin typeface="Times New Roman"/>
                <a:ea typeface="標楷體"/>
              </a:rPr>
              <a:t>2.0</a:t>
            </a:r>
            <a:r>
              <a:rPr lang="zh-TW" altLang="en-US" sz="2800" kern="100" dirty="0">
                <a:latin typeface="Times New Roman"/>
                <a:ea typeface="標楷體"/>
              </a:rPr>
              <a:t>所要求規範有所差異</a:t>
            </a:r>
            <a:r>
              <a:rPr lang="en-US" altLang="zh-TW" sz="2800" kern="100" dirty="0">
                <a:latin typeface="Times New Roman"/>
                <a:ea typeface="標楷體"/>
              </a:rPr>
              <a:t>(</a:t>
            </a:r>
            <a:r>
              <a:rPr lang="zh-TW" altLang="en-US" sz="2800" kern="100" dirty="0">
                <a:latin typeface="Times New Roman"/>
                <a:ea typeface="標楷體"/>
              </a:rPr>
              <a:t>如技術股與現金分配比例</a:t>
            </a:r>
            <a:r>
              <a:rPr lang="en-US" altLang="zh-TW" sz="2800" kern="100" dirty="0">
                <a:latin typeface="Times New Roman"/>
                <a:ea typeface="標楷體"/>
              </a:rPr>
              <a:t>)</a:t>
            </a:r>
            <a:r>
              <a:rPr lang="zh-TW" altLang="en-US" sz="2800" kern="100" dirty="0">
                <a:latin typeface="Times New Roman"/>
                <a:ea typeface="標楷體"/>
              </a:rPr>
              <a:t>，請重點說明。</a:t>
            </a:r>
            <a:endParaRPr lang="en-US" altLang="zh-TW" sz="2800" kern="100" dirty="0">
              <a:latin typeface="Times New Roman"/>
              <a:ea typeface="標楷體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zh-TW" kern="100" dirty="0">
                <a:latin typeface="Times New Roman"/>
                <a:ea typeface="標楷體"/>
              </a:rPr>
              <a:t>-</a:t>
            </a:r>
            <a:r>
              <a:rPr lang="zh-TW" altLang="en-US" kern="100" dirty="0">
                <a:latin typeface="Times New Roman"/>
                <a:ea typeface="標楷體"/>
              </a:rPr>
              <a:t>學校佔比</a:t>
            </a:r>
            <a:endParaRPr lang="en-US" altLang="zh-TW" kern="100" dirty="0">
              <a:latin typeface="Times New Roman"/>
              <a:ea typeface="標楷體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zh-TW" kern="100" dirty="0">
                <a:latin typeface="Times New Roman"/>
                <a:ea typeface="標楷體"/>
              </a:rPr>
              <a:t>-</a:t>
            </a:r>
            <a:r>
              <a:rPr lang="zh-TW" altLang="en-US" kern="100" dirty="0">
                <a:latin typeface="Times New Roman"/>
                <a:ea typeface="標楷體"/>
              </a:rPr>
              <a:t>團隊佔比</a:t>
            </a:r>
            <a:endParaRPr lang="en-US" altLang="zh-TW" kern="100" dirty="0">
              <a:latin typeface="Times New Roman"/>
              <a:ea typeface="標楷體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zh-TW" kern="100" dirty="0">
                <a:latin typeface="Times New Roman"/>
                <a:ea typeface="標楷體"/>
              </a:rPr>
              <a:t>-</a:t>
            </a:r>
            <a:r>
              <a:rPr lang="zh-TW" altLang="en-US" kern="100" dirty="0">
                <a:latin typeface="Times New Roman"/>
                <a:ea typeface="標楷體"/>
              </a:rPr>
              <a:t>上繳國庫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32149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2">
            <a:extLst>
              <a:ext uri="{FF2B5EF4-FFF2-40B4-BE49-F238E27FC236}">
                <a16:creationId xmlns:a16="http://schemas.microsoft.com/office/drawing/2014/main" id="{4D6EAD93-D6E2-4826-A369-991CEF615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0003" y="1196752"/>
            <a:ext cx="8640960" cy="2695030"/>
          </a:xfrm>
        </p:spPr>
        <p:txBody>
          <a:bodyPr/>
          <a:lstStyle/>
          <a:p>
            <a:pPr algn="just"/>
            <a:r>
              <a:rPr lang="zh-TW" altLang="en-US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本計畫規劃運用智財清單</a:t>
            </a:r>
            <a:endParaRPr lang="en-US" altLang="zh-TW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sz="3200" kern="100" dirty="0">
                <a:latin typeface="Times New Roman"/>
                <a:ea typeface="標楷體"/>
              </a:rPr>
              <a:t>跨單位及共同發明人協議</a:t>
            </a:r>
          </a:p>
          <a:p>
            <a:pPr marL="457200" lvl="1" indent="0" algn="just">
              <a:buNone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說明：若有智財共有之情形，應取得通過補助個案需運用智財權所有發明人之權益分配協議，及共有單位之智財協議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包含同意由執行機構統籌處理技術作價、在執行機構技術股分配比例內約定雙方技術股占比等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，並提出證明文件，於技術移轉作業時依前揭協議進行技術股分配事宜。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000" kern="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52E66A81-295A-4EA3-95A0-BDF1505A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036" y="11663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技術作價作業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0E47660-244B-43F5-B577-0639FE4CA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9801"/>
              </p:ext>
            </p:extLst>
          </p:nvPr>
        </p:nvGraphicFramePr>
        <p:xfrm>
          <a:off x="179511" y="3872342"/>
          <a:ext cx="8784977" cy="1907372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140270452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05805304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3833986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5665481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51303349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6256603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66263863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3484686903"/>
                    </a:ext>
                  </a:extLst>
                </a:gridCol>
              </a:tblGrid>
              <a:tr h="30743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序號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規劃申請或既有智財名稱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申請人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發明人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國別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申請號</a:t>
                      </a:r>
                      <a:r>
                        <a:rPr lang="en-US" altLang="zh-TW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證書號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目前案件狀態</a:t>
                      </a:r>
                      <a:endParaRPr lang="zh-TW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資助部會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extLst>
                  <a:ext uri="{0D108BD9-81ED-4DB2-BD59-A6C34878D82A}">
                    <a16:rowId xmlns:a16="http://schemas.microsoft.com/office/drawing/2014/main" val="3033259928"/>
                  </a:ext>
                </a:extLst>
              </a:tr>
              <a:tr h="556657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US" altLang="zh-TW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〇〇〇〇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〇〇大學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〇〇〇、〇〇〇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〇〇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TW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〇〇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審查中</a:t>
                      </a:r>
                      <a:r>
                        <a:rPr lang="en-US" altLang="zh-TW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領證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經濟部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extLst>
                  <a:ext uri="{0D108BD9-81ED-4DB2-BD59-A6C34878D82A}">
                    <a16:rowId xmlns:a16="http://schemas.microsoft.com/office/drawing/2014/main" val="3393143606"/>
                  </a:ext>
                </a:extLst>
              </a:tr>
              <a:tr h="533311">
                <a:tc>
                  <a:txBody>
                    <a:bodyPr/>
                    <a:lstStyle/>
                    <a:p>
                      <a:pPr marL="36000" algn="l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extLst>
                  <a:ext uri="{0D108BD9-81ED-4DB2-BD59-A6C34878D82A}">
                    <a16:rowId xmlns:a16="http://schemas.microsoft.com/office/drawing/2014/main" val="3635897637"/>
                  </a:ext>
                </a:extLst>
              </a:tr>
              <a:tr h="509966">
                <a:tc>
                  <a:txBody>
                    <a:bodyPr/>
                    <a:lstStyle/>
                    <a:p>
                      <a:pPr marL="36000" algn="l" fontAlgn="ctr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4389" marR="4389" marT="4389" marB="0" anchor="ctr"/>
                </a:tc>
                <a:extLst>
                  <a:ext uri="{0D108BD9-81ED-4DB2-BD59-A6C34878D82A}">
                    <a16:rowId xmlns:a16="http://schemas.microsoft.com/office/drawing/2014/main" val="3645855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35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B2A4B9A-5381-474A-86B5-15649EC38EF6}"/>
              </a:ext>
            </a:extLst>
          </p:cNvPr>
          <p:cNvSpPr/>
          <p:nvPr/>
        </p:nvSpPr>
        <p:spPr>
          <a:xfrm>
            <a:off x="443504" y="1988840"/>
            <a:ext cx="8204704" cy="4036220"/>
          </a:xfrm>
          <a:prstGeom prst="rect">
            <a:avLst/>
          </a:prstGeom>
          <a:ln>
            <a:noFill/>
          </a:ln>
        </p:spPr>
      </p:sp>
      <p:sp>
        <p:nvSpPr>
          <p:cNvPr id="6" name="箭號: 五邊形 5">
            <a:extLst>
              <a:ext uri="{FF2B5EF4-FFF2-40B4-BE49-F238E27FC236}">
                <a16:creationId xmlns:a16="http://schemas.microsoft.com/office/drawing/2014/main" id="{E77E0783-9250-41B7-9FF5-534F1CC4796C}"/>
              </a:ext>
            </a:extLst>
          </p:cNvPr>
          <p:cNvSpPr/>
          <p:nvPr/>
        </p:nvSpPr>
        <p:spPr>
          <a:xfrm>
            <a:off x="410804" y="2370671"/>
            <a:ext cx="8289692" cy="75558"/>
          </a:xfrm>
          <a:prstGeom prst="homePlate">
            <a:avLst/>
          </a:prstGeom>
          <a:gradFill rotWithShape="0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200000" scaled="0"/>
          </a:gradFill>
          <a:ln w="12700" cap="flat" cmpd="sng" algn="ctr">
            <a:noFill/>
            <a:prstDash val="solid"/>
            <a:miter lim="800000"/>
            <a:tailEnd type="arrow" w="sm" len="sm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 dirty="0"/>
          </a:p>
        </p:txBody>
      </p:sp>
      <p:sp>
        <p:nvSpPr>
          <p:cNvPr id="8" name="圓形: 空心 7">
            <a:extLst>
              <a:ext uri="{FF2B5EF4-FFF2-40B4-BE49-F238E27FC236}">
                <a16:creationId xmlns:a16="http://schemas.microsoft.com/office/drawing/2014/main" id="{6E23C809-BA61-4C2B-8780-1EED7F19946C}"/>
              </a:ext>
            </a:extLst>
          </p:cNvPr>
          <p:cNvSpPr/>
          <p:nvPr/>
        </p:nvSpPr>
        <p:spPr>
          <a:xfrm>
            <a:off x="635088" y="2544640"/>
            <a:ext cx="230871" cy="230871"/>
          </a:xfrm>
          <a:prstGeom prst="donu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50642B5F-0E3B-43A2-8994-B129EDFC6F5C}"/>
              </a:ext>
            </a:extLst>
          </p:cNvPr>
          <p:cNvGrpSpPr/>
          <p:nvPr/>
        </p:nvGrpSpPr>
        <p:grpSpPr>
          <a:xfrm>
            <a:off x="7249673" y="1970083"/>
            <a:ext cx="296820" cy="476146"/>
            <a:chOff x="6242839" y="1974537"/>
            <a:chExt cx="296820" cy="476146"/>
          </a:xfrm>
        </p:grpSpPr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F32BB90D-1706-45F1-BBC5-9DCB530C681C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grpSp>
          <p:nvGrpSpPr>
            <p:cNvPr id="51" name="群組 50">
              <a:extLst>
                <a:ext uri="{FF2B5EF4-FFF2-40B4-BE49-F238E27FC236}">
                  <a16:creationId xmlns:a16="http://schemas.microsoft.com/office/drawing/2014/main" id="{74E2FFCE-ED68-4B73-86BC-9E1BA02BBF53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52" name="淚滴形 51">
                <a:extLst>
                  <a:ext uri="{FF2B5EF4-FFF2-40B4-BE49-F238E27FC236}">
                    <a16:creationId xmlns:a16="http://schemas.microsoft.com/office/drawing/2014/main" id="{188B2D14-B1ED-4093-BE78-4D5A57AC7E8B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3" name="圓形: 空心 52">
                <a:extLst>
                  <a:ext uri="{FF2B5EF4-FFF2-40B4-BE49-F238E27FC236}">
                    <a16:creationId xmlns:a16="http://schemas.microsoft.com/office/drawing/2014/main" id="{CDC8592E-FEDE-4678-B733-3BFB769C15CC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sp>
        <p:nvSpPr>
          <p:cNvPr id="57" name="TextBox 2047">
            <a:extLst>
              <a:ext uri="{FF2B5EF4-FFF2-40B4-BE49-F238E27FC236}">
                <a16:creationId xmlns:a16="http://schemas.microsoft.com/office/drawing/2014/main" id="{80BAF75B-DBD3-4D95-915B-40A597A0454B}"/>
              </a:ext>
            </a:extLst>
          </p:cNvPr>
          <p:cNvSpPr txBox="1"/>
          <p:nvPr/>
        </p:nvSpPr>
        <p:spPr>
          <a:xfrm>
            <a:off x="1187444" y="2544640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047">
            <a:extLst>
              <a:ext uri="{FF2B5EF4-FFF2-40B4-BE49-F238E27FC236}">
                <a16:creationId xmlns:a16="http://schemas.microsoft.com/office/drawing/2014/main" id="{2855173B-A832-4881-9E46-7355F7DD9EE9}"/>
              </a:ext>
            </a:extLst>
          </p:cNvPr>
          <p:cNvSpPr txBox="1"/>
          <p:nvPr/>
        </p:nvSpPr>
        <p:spPr>
          <a:xfrm>
            <a:off x="2670579" y="2549462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2DBA5212-7D99-4AC0-8899-11AAF806CB13}"/>
              </a:ext>
            </a:extLst>
          </p:cNvPr>
          <p:cNvGrpSpPr/>
          <p:nvPr/>
        </p:nvGrpSpPr>
        <p:grpSpPr>
          <a:xfrm>
            <a:off x="4343739" y="1975016"/>
            <a:ext cx="296820" cy="476146"/>
            <a:chOff x="6242839" y="1974537"/>
            <a:chExt cx="296820" cy="476146"/>
          </a:xfrm>
        </p:grpSpPr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1998C970-55A0-4795-AA7C-CBE9DFE4708F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EF3534BE-9081-4258-BE2E-058F14309599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63" name="淚滴形 62">
                <a:extLst>
                  <a:ext uri="{FF2B5EF4-FFF2-40B4-BE49-F238E27FC236}">
                    <a16:creationId xmlns:a16="http://schemas.microsoft.com/office/drawing/2014/main" id="{C0507E6F-828A-4601-8BE6-6382029878EA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4" name="圓形: 空心 63">
                <a:extLst>
                  <a:ext uri="{FF2B5EF4-FFF2-40B4-BE49-F238E27FC236}">
                    <a16:creationId xmlns:a16="http://schemas.microsoft.com/office/drawing/2014/main" id="{8E9B6411-0497-4A74-B6B1-0E29077AD2A4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D7F2A955-396D-46C4-A101-93C89E7C9EAF}"/>
              </a:ext>
            </a:extLst>
          </p:cNvPr>
          <p:cNvGrpSpPr/>
          <p:nvPr/>
        </p:nvGrpSpPr>
        <p:grpSpPr>
          <a:xfrm>
            <a:off x="1393986" y="1963370"/>
            <a:ext cx="296820" cy="476146"/>
            <a:chOff x="6242839" y="1974537"/>
            <a:chExt cx="296820" cy="476146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5B04D2EF-B729-4A50-A118-9E05548A1004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grpSp>
          <p:nvGrpSpPr>
            <p:cNvPr id="67" name="群組 66">
              <a:extLst>
                <a:ext uri="{FF2B5EF4-FFF2-40B4-BE49-F238E27FC236}">
                  <a16:creationId xmlns:a16="http://schemas.microsoft.com/office/drawing/2014/main" id="{0D150637-6FD1-4050-947B-24235FE79396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68" name="淚滴形 67">
                <a:extLst>
                  <a:ext uri="{FF2B5EF4-FFF2-40B4-BE49-F238E27FC236}">
                    <a16:creationId xmlns:a16="http://schemas.microsoft.com/office/drawing/2014/main" id="{48B77FB1-F30A-493F-B4BD-1097744F8CA0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9" name="圓形: 空心 68">
                <a:extLst>
                  <a:ext uri="{FF2B5EF4-FFF2-40B4-BE49-F238E27FC236}">
                    <a16:creationId xmlns:a16="http://schemas.microsoft.com/office/drawing/2014/main" id="{E05F9727-35CB-44F5-A6F4-F5AA72E68775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D65A1F83-2044-4C4C-A3A1-E2B3FAF063C3}"/>
              </a:ext>
            </a:extLst>
          </p:cNvPr>
          <p:cNvGrpSpPr/>
          <p:nvPr/>
        </p:nvGrpSpPr>
        <p:grpSpPr>
          <a:xfrm>
            <a:off x="2906648" y="1974697"/>
            <a:ext cx="296820" cy="476146"/>
            <a:chOff x="6242839" y="1974537"/>
            <a:chExt cx="296820" cy="476146"/>
          </a:xfrm>
        </p:grpSpPr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9BBE6F31-5DE7-4C65-919E-1118EB6AA15B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grpSp>
          <p:nvGrpSpPr>
            <p:cNvPr id="72" name="群組 71">
              <a:extLst>
                <a:ext uri="{FF2B5EF4-FFF2-40B4-BE49-F238E27FC236}">
                  <a16:creationId xmlns:a16="http://schemas.microsoft.com/office/drawing/2014/main" id="{4FD1662D-B1CE-4F20-977C-27D20A18370F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73" name="淚滴形 72">
                <a:extLst>
                  <a:ext uri="{FF2B5EF4-FFF2-40B4-BE49-F238E27FC236}">
                    <a16:creationId xmlns:a16="http://schemas.microsoft.com/office/drawing/2014/main" id="{B395E0A0-BF50-4E33-B6C0-FE1C6DFDEDD5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4" name="圓形: 空心 73">
                <a:extLst>
                  <a:ext uri="{FF2B5EF4-FFF2-40B4-BE49-F238E27FC236}">
                    <a16:creationId xmlns:a16="http://schemas.microsoft.com/office/drawing/2014/main" id="{37874837-D786-48B2-B8AB-446F3497F7B8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57608E79-DDCF-4FC6-8882-2B7030E4D457}"/>
              </a:ext>
            </a:extLst>
          </p:cNvPr>
          <p:cNvGrpSpPr/>
          <p:nvPr/>
        </p:nvGrpSpPr>
        <p:grpSpPr>
          <a:xfrm>
            <a:off x="5776888" y="1963370"/>
            <a:ext cx="296820" cy="476146"/>
            <a:chOff x="6242839" y="1974537"/>
            <a:chExt cx="296820" cy="476146"/>
          </a:xfrm>
        </p:grpSpPr>
        <p:sp>
          <p:nvSpPr>
            <p:cNvPr id="76" name="橢圓 75">
              <a:extLst>
                <a:ext uri="{FF2B5EF4-FFF2-40B4-BE49-F238E27FC236}">
                  <a16:creationId xmlns:a16="http://schemas.microsoft.com/office/drawing/2014/main" id="{BA490490-CF04-4C10-853E-C594F50E790F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grpSp>
          <p:nvGrpSpPr>
            <p:cNvPr id="77" name="群組 76">
              <a:extLst>
                <a:ext uri="{FF2B5EF4-FFF2-40B4-BE49-F238E27FC236}">
                  <a16:creationId xmlns:a16="http://schemas.microsoft.com/office/drawing/2014/main" id="{108CF20A-9652-49F8-9AD9-D50D86E15581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78" name="淚滴形 77">
                <a:extLst>
                  <a:ext uri="{FF2B5EF4-FFF2-40B4-BE49-F238E27FC236}">
                    <a16:creationId xmlns:a16="http://schemas.microsoft.com/office/drawing/2014/main" id="{D46B2182-A47C-4427-92B3-2F4E8D05F1EE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9" name="圓形: 空心 78">
                <a:extLst>
                  <a:ext uri="{FF2B5EF4-FFF2-40B4-BE49-F238E27FC236}">
                    <a16:creationId xmlns:a16="http://schemas.microsoft.com/office/drawing/2014/main" id="{D50F5094-4DC3-4D5A-BD45-7F31F49CB1B1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sp>
        <p:nvSpPr>
          <p:cNvPr id="80" name="TextBox 2047">
            <a:extLst>
              <a:ext uri="{FF2B5EF4-FFF2-40B4-BE49-F238E27FC236}">
                <a16:creationId xmlns:a16="http://schemas.microsoft.com/office/drawing/2014/main" id="{F8FD489C-E87E-4436-9802-FDA9A545420F}"/>
              </a:ext>
            </a:extLst>
          </p:cNvPr>
          <p:cNvSpPr txBox="1"/>
          <p:nvPr/>
        </p:nvSpPr>
        <p:spPr>
          <a:xfrm>
            <a:off x="4159516" y="2547541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2047">
            <a:extLst>
              <a:ext uri="{FF2B5EF4-FFF2-40B4-BE49-F238E27FC236}">
                <a16:creationId xmlns:a16="http://schemas.microsoft.com/office/drawing/2014/main" id="{9FA2A4DF-ED99-4FF0-ADD6-ADCFBA6A9805}"/>
              </a:ext>
            </a:extLst>
          </p:cNvPr>
          <p:cNvSpPr txBox="1"/>
          <p:nvPr/>
        </p:nvSpPr>
        <p:spPr>
          <a:xfrm>
            <a:off x="5601979" y="2541604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2047">
            <a:extLst>
              <a:ext uri="{FF2B5EF4-FFF2-40B4-BE49-F238E27FC236}">
                <a16:creationId xmlns:a16="http://schemas.microsoft.com/office/drawing/2014/main" id="{81A44CEB-4D2D-4228-85AD-8B6AC88F350C}"/>
              </a:ext>
            </a:extLst>
          </p:cNvPr>
          <p:cNvSpPr txBox="1"/>
          <p:nvPr/>
        </p:nvSpPr>
        <p:spPr>
          <a:xfrm>
            <a:off x="7044442" y="2536618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" name="表格 82">
            <a:extLst>
              <a:ext uri="{FF2B5EF4-FFF2-40B4-BE49-F238E27FC236}">
                <a16:creationId xmlns:a16="http://schemas.microsoft.com/office/drawing/2014/main" id="{04547AD9-6687-41E7-9D5D-FE073E28D393}"/>
              </a:ext>
            </a:extLst>
          </p:cNvPr>
          <p:cNvGraphicFramePr>
            <a:graphicFrameLocks noGrp="1"/>
          </p:cNvGraphicFramePr>
          <p:nvPr/>
        </p:nvGraphicFramePr>
        <p:xfrm>
          <a:off x="330862" y="3062658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4" name="表格 83">
            <a:extLst>
              <a:ext uri="{FF2B5EF4-FFF2-40B4-BE49-F238E27FC236}">
                <a16:creationId xmlns:a16="http://schemas.microsoft.com/office/drawing/2014/main" id="{947C712C-DC13-404A-82E3-5A5EC3CD6063}"/>
              </a:ext>
            </a:extLst>
          </p:cNvPr>
          <p:cNvGraphicFramePr>
            <a:graphicFrameLocks noGrp="1"/>
          </p:cNvGraphicFramePr>
          <p:nvPr/>
        </p:nvGraphicFramePr>
        <p:xfrm>
          <a:off x="1858423" y="3087546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5" name="表格 84">
            <a:extLst>
              <a:ext uri="{FF2B5EF4-FFF2-40B4-BE49-F238E27FC236}">
                <a16:creationId xmlns:a16="http://schemas.microsoft.com/office/drawing/2014/main" id="{0E381BAD-C1A2-465D-9E01-10BD0B7F0413}"/>
              </a:ext>
            </a:extLst>
          </p:cNvPr>
          <p:cNvGraphicFramePr>
            <a:graphicFrameLocks noGrp="1"/>
          </p:cNvGraphicFramePr>
          <p:nvPr/>
        </p:nvGraphicFramePr>
        <p:xfrm>
          <a:off x="3474883" y="3112434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6" name="表格 85">
            <a:extLst>
              <a:ext uri="{FF2B5EF4-FFF2-40B4-BE49-F238E27FC236}">
                <a16:creationId xmlns:a16="http://schemas.microsoft.com/office/drawing/2014/main" id="{8DFFE487-E0BC-488B-9B19-9A019510E503}"/>
              </a:ext>
            </a:extLst>
          </p:cNvPr>
          <p:cNvGraphicFramePr>
            <a:graphicFrameLocks noGrp="1"/>
          </p:cNvGraphicFramePr>
          <p:nvPr/>
        </p:nvGraphicFramePr>
        <p:xfrm>
          <a:off x="5060746" y="3133140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7" name="表格 86">
            <a:extLst>
              <a:ext uri="{FF2B5EF4-FFF2-40B4-BE49-F238E27FC236}">
                <a16:creationId xmlns:a16="http://schemas.microsoft.com/office/drawing/2014/main" id="{E535514A-1FAB-4E30-B657-2A820D864827}"/>
              </a:ext>
            </a:extLst>
          </p:cNvPr>
          <p:cNvGraphicFramePr>
            <a:graphicFrameLocks noGrp="1"/>
          </p:cNvGraphicFramePr>
          <p:nvPr/>
        </p:nvGraphicFramePr>
        <p:xfrm>
          <a:off x="6648967" y="3140778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62" y="1076909"/>
            <a:ext cx="84823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說明：新創公司成立後，規劃後續五年預期達成或創造的重要里程碑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16" y="11814"/>
            <a:ext cx="8229600" cy="1143000"/>
          </a:xfrm>
        </p:spPr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預期效益與價值創造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3887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24" y="1413171"/>
            <a:ext cx="84823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說明：新創公司成立後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年，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可產生之產業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效益及價值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創造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，如創新產品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營運模式、後續引導產品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科技服務銷售營業額、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專利、商業市場布局、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引導投資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效益說明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95" y="120553"/>
            <a:ext cx="8229600" cy="1143000"/>
          </a:xfrm>
        </p:spPr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預期效益與價值創造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505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571500" y="642938"/>
            <a:ext cx="8143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經濟部技術處</a:t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科研成果價值創造計畫</a:t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		</a:t>
            </a:r>
            <a:endParaRPr lang="en-US" altLang="zh-TW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251520" y="2996952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申請單位名稱</a:t>
            </a:r>
            <a:r>
              <a:rPr lang="zh-TW" altLang="en-US" sz="3000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請輸入執行單位名稱，此行請於列印時刪除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全程計畫：民國　　年　　月　　日至　　年　　月　　日</a:t>
            </a:r>
            <a:endParaRPr lang="en-US" altLang="zh-TW" sz="2200" b="1" dirty="0">
              <a:solidFill>
                <a:srgbClr val="0D0D0D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大綱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11560" y="980728"/>
            <a:ext cx="8229600" cy="4525963"/>
          </a:xfrm>
        </p:spPr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現有產業技術整合之市場商機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技術核心能力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技術成熟度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計畫主持人及學校執行團隊資歷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kern="2600" dirty="0">
                <a:latin typeface="Times New Roman"/>
                <a:ea typeface="標楷體"/>
              </a:rPr>
              <a:t>計畫架構</a:t>
            </a:r>
            <a:endParaRPr lang="en-US" altLang="zh-TW" sz="2500" kern="2600" dirty="0">
              <a:latin typeface="Times New Roman"/>
              <a:ea typeface="標楷體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計畫工作項目與時程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經費規劃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技術作價作業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預期效益與價值創造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500" kern="2600" dirty="0">
                <a:latin typeface="標楷體" panose="03000509000000000000" pitchFamily="65" charset="-120"/>
                <a:ea typeface="標楷體" panose="03000509000000000000" pitchFamily="65" charset="-120"/>
              </a:rPr>
              <a:t>附件</a:t>
            </a:r>
            <a:endParaRPr lang="en-US" altLang="zh-TW" sz="2500" kern="2600" dirty="0">
              <a:latin typeface="Times New Roman"/>
              <a:ea typeface="標楷體"/>
            </a:endParaRPr>
          </a:p>
          <a:p>
            <a:pPr marL="514350" indent="-514350">
              <a:buFont typeface="+mj-ea"/>
              <a:buAutoNum type="ea1ChtPeriod"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693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現有產業技術整合之市場商機</a:t>
            </a:r>
            <a:endParaRPr lang="zh-TW" altLang="en-US" b="1" kern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說明現有國內外市場需求及其潛在商機為何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，並</a:t>
            </a:r>
            <a:r>
              <a:rPr lang="zh-TW" altLang="en-US" kern="100" dirty="0">
                <a:latin typeface="Times New Roman"/>
                <a:ea typeface="標楷體"/>
              </a:rPr>
              <a:t>與全球指標廠商或技術領先者進行分析比較</a:t>
            </a:r>
            <a:r>
              <a:rPr lang="zh-TW" altLang="en-US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kern="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說明該產品或科技服務市場所整合運用之技術為何。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說明國內外產業</a:t>
            </a:r>
            <a:r>
              <a:rPr lang="en-US" altLang="zh-TW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市場痛點</a:t>
            </a:r>
            <a:r>
              <a:rPr lang="en-US" altLang="zh-TW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=&gt;</a:t>
            </a:r>
            <a:r>
              <a:rPr lang="zh-TW" altLang="en-US" kern="100" dirty="0">
                <a:latin typeface="標楷體" panose="03000509000000000000" pitchFamily="65" charset="-120"/>
                <a:ea typeface="標楷體" panose="03000509000000000000" pitchFamily="65" charset="-120"/>
              </a:rPr>
              <a:t>解決方案</a:t>
            </a:r>
            <a:endParaRPr lang="en-US" altLang="zh-TW" kern="100" dirty="0">
              <a:latin typeface="Times New Roman"/>
              <a:ea typeface="標楷體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zh-TW" altLang="en-US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技術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核心能力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請明確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說明計畫團隊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擬應用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開發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之學界技術階段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促新創應開發階段為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TRL5~7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，育新創應開發階段為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TRL7~8)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以數據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、圖表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及相關技術驗證方式說明。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請明確說明所擬移轉之新創公司技術之專利盤點狀況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請以下表呈現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101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計畫主持人及學校執行團隊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資歷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計畫主持人應說明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其研發資歷，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所曾參與之政府研發計畫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所規劃衍生新創公司之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CEO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及關鍵成員與相關資歷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如曾參與執行科技部及經濟部價創</a:t>
            </a:r>
            <a:r>
              <a:rPr lang="en-US" altLang="zh-TW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1.0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計畫，請重點說明其差異性。</a:t>
            </a:r>
            <a:endParaRPr lang="en-US" altLang="zh-TW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62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組織與成員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規劃新創公司組織型態、地點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新創公司規模及關鍵人力聘用規劃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247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所規劃進入之產業現況與市場商機評估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市場問題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挑戰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現況及機會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市場規模與趨勢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目標市場選擇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產品市場定位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競爭者分析與區隔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預測市場占有率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37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435280" cy="1143000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新創公司營運規劃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產品規劃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獲利模式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8712968" cy="5328592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新產品規劃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（應對前述市場之產品線規劃，且應包含推出時程</a:t>
            </a:r>
            <a:r>
              <a:rPr lang="en-US" altLang="zh-TW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zh-TW" altLang="en-US" kern="1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競品分析</a:t>
            </a:r>
            <a:endParaRPr lang="en-US" altLang="zh-TW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營運模式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初期階段、中期階段、長期階段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成本分析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營收模式及獲利能力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預期營收（請以年為單位規劃至少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3</a:t>
            </a:r>
            <a:r>
              <a:rPr lang="zh-TW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年的營收目標，並註明產品單價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請多頁強化說明。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96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1393</Words>
  <Application>Microsoft Office PowerPoint</Application>
  <PresentationFormat>如螢幕大小 (4:3)</PresentationFormat>
  <Paragraphs>219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微軟正黑體</vt:lpstr>
      <vt:lpstr>標楷體</vt:lpstr>
      <vt:lpstr>Arial</vt:lpstr>
      <vt:lpstr>Calibri</vt:lpstr>
      <vt:lpstr>Times New Roman</vt:lpstr>
      <vt:lpstr>Wingdings</vt:lpstr>
      <vt:lpstr>Wingdings 2</vt:lpstr>
      <vt:lpstr>Office 佈景主題</vt:lpstr>
      <vt:lpstr>簡報注意事項</vt:lpstr>
      <vt:lpstr>PowerPoint 簡報</vt:lpstr>
      <vt:lpstr>大綱</vt:lpstr>
      <vt:lpstr>現有產業技術整合之市場商機</vt:lpstr>
      <vt:lpstr>技術核心能力</vt:lpstr>
      <vt:lpstr>計畫主持人及學校執行團隊資歷</vt:lpstr>
      <vt:lpstr>新創公司營運規劃-組織與成員</vt:lpstr>
      <vt:lpstr>新創公司營運規劃-市場分析</vt:lpstr>
      <vt:lpstr>新創公司營運規劃-產品規劃/獲利模式</vt:lpstr>
      <vt:lpstr>新創公司營運規劃-行銷/智財</vt:lpstr>
      <vt:lpstr>新創公司營運規劃-募資方案</vt:lpstr>
      <vt:lpstr>計畫架構</vt:lpstr>
      <vt:lpstr>計畫工作項目與時程</vt:lpstr>
      <vt:lpstr>計畫工作項目與時程</vt:lpstr>
      <vt:lpstr>經費規劃</vt:lpstr>
      <vt:lpstr>技術作價作業</vt:lpstr>
      <vt:lpstr>技術作價作業</vt:lpstr>
      <vt:lpstr>預期效益與價值創造</vt:lpstr>
      <vt:lpstr>預期效益與價值創造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學科辦公室 李克中</cp:lastModifiedBy>
  <cp:revision>198</cp:revision>
  <cp:lastPrinted>2017-06-07T09:48:21Z</cp:lastPrinted>
  <dcterms:created xsi:type="dcterms:W3CDTF">2013-09-05T08:18:03Z</dcterms:created>
  <dcterms:modified xsi:type="dcterms:W3CDTF">2022-05-30T01:56:30Z</dcterms:modified>
</cp:coreProperties>
</file>